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6" r:id="rId7"/>
    <p:sldId id="267" r:id="rId8"/>
    <p:sldId id="268" r:id="rId9"/>
    <p:sldId id="269" r:id="rId10"/>
    <p:sldId id="261" r:id="rId11"/>
    <p:sldId id="262" r:id="rId12"/>
    <p:sldId id="263" r:id="rId13"/>
    <p:sldId id="264" r:id="rId14"/>
    <p:sldId id="265" r:id="rId15"/>
    <p:sldId id="271" r:id="rId16"/>
    <p:sldId id="270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1.png>
</file>

<file path=ppt/media/image13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584960"/>
            <a:ext cx="9448800" cy="1088572"/>
          </a:xfrm>
        </p:spPr>
        <p:txBody>
          <a:bodyPr>
            <a:normAutofit fontScale="90000"/>
          </a:bodyPr>
          <a:lstStyle/>
          <a:p>
            <a:r>
              <a:rPr lang="en-IN" i="1" u="sng" dirty="0" smtClean="0">
                <a:solidFill>
                  <a:schemeClr val="accent6"/>
                </a:solidFill>
                <a:latin typeface="Bahnschrift SemiBold" panose="020B0502040204020203" pitchFamily="34" charset="0"/>
              </a:rPr>
              <a:t>Mini project –TIC TAC TOE</a:t>
            </a:r>
            <a:endParaRPr lang="en-IN" i="1" u="sng" dirty="0">
              <a:solidFill>
                <a:schemeClr val="accent6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52800"/>
            <a:ext cx="9448800" cy="3413760"/>
          </a:xfrm>
        </p:spPr>
        <p:txBody>
          <a:bodyPr>
            <a:noAutofit/>
          </a:bodyPr>
          <a:lstStyle/>
          <a:p>
            <a:r>
              <a:rPr lang="en-IN" sz="2800" dirty="0" smtClean="0"/>
              <a:t>By </a:t>
            </a:r>
            <a:r>
              <a:rPr lang="en-IN" sz="2800" dirty="0" smtClean="0">
                <a:solidFill>
                  <a:schemeClr val="accent1"/>
                </a:solidFill>
              </a:rPr>
              <a:t>GAURANG GUPTA</a:t>
            </a:r>
          </a:p>
          <a:p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      </a:t>
            </a:r>
            <a:r>
              <a:rPr lang="en-IN" sz="2800" dirty="0" smtClean="0">
                <a:solidFill>
                  <a:schemeClr val="accent3"/>
                </a:solidFill>
              </a:rPr>
              <a:t>(BTECH –CS)</a:t>
            </a:r>
          </a:p>
          <a:p>
            <a:r>
              <a:rPr lang="en-IN" sz="2800" dirty="0" smtClean="0">
                <a:solidFill>
                  <a:schemeClr val="accent3"/>
                </a:solidFill>
              </a:rPr>
              <a:t>      (SECOND YEAR)</a:t>
            </a:r>
          </a:p>
          <a:p>
            <a:r>
              <a:rPr lang="en-IN" sz="2800" dirty="0">
                <a:solidFill>
                  <a:schemeClr val="accent3"/>
                </a:solidFill>
              </a:rPr>
              <a:t> </a:t>
            </a:r>
            <a:r>
              <a:rPr lang="en-IN" sz="2800" dirty="0" smtClean="0">
                <a:solidFill>
                  <a:schemeClr val="accent3"/>
                </a:solidFill>
              </a:rPr>
              <a:t>     (SEC-A)</a:t>
            </a:r>
          </a:p>
          <a:p>
            <a:r>
              <a:rPr lang="en-IN" sz="2800" dirty="0">
                <a:solidFill>
                  <a:schemeClr val="accent3"/>
                </a:solidFill>
              </a:rPr>
              <a:t> </a:t>
            </a:r>
            <a:r>
              <a:rPr lang="en-IN" sz="2800" dirty="0" smtClean="0">
                <a:solidFill>
                  <a:schemeClr val="accent3"/>
                </a:solidFill>
              </a:rPr>
              <a:t>     (1808210053)</a:t>
            </a:r>
            <a:endParaRPr lang="en-IN" sz="2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142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548640"/>
            <a:ext cx="7389223" cy="1236617"/>
          </a:xfrm>
        </p:spPr>
        <p:txBody>
          <a:bodyPr>
            <a:normAutofit fontScale="90000"/>
          </a:bodyPr>
          <a:lstStyle/>
          <a:p>
            <a:r>
              <a:rPr lang="en-IN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Initialization Of Variables &amp;</a:t>
            </a:r>
            <a:br>
              <a:rPr lang="en-IN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explanatory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This portion of code is for initialization of </a:t>
            </a:r>
            <a:r>
              <a:rPr lang="en-US" sz="1800" dirty="0" smtClean="0"/>
              <a:t>variables, the </a:t>
            </a:r>
            <a:r>
              <a:rPr lang="en-US" sz="1800" dirty="0"/>
              <a:t>variables of squares are initializing with </a:t>
            </a:r>
            <a:r>
              <a:rPr lang="en-US" sz="1800" dirty="0" smtClean="0"/>
              <a:t>the characters </a:t>
            </a:r>
            <a:r>
              <a:rPr lang="en-US" sz="1800" dirty="0"/>
              <a:t>from 1 to 9.</a:t>
            </a:r>
          </a:p>
          <a:p>
            <a:pPr marL="0" indent="0">
              <a:buNone/>
            </a:pPr>
            <a:r>
              <a:rPr lang="en-US" sz="1800" dirty="0"/>
              <a:t>The player turn will be initializing to 1 because since</a:t>
            </a:r>
          </a:p>
          <a:p>
            <a:pPr marL="0" indent="0">
              <a:buNone/>
            </a:pPr>
            <a:r>
              <a:rPr lang="en-US" sz="1800" dirty="0"/>
              <a:t>the player 1 makes the first </a:t>
            </a:r>
            <a:r>
              <a:rPr lang="en-US" sz="1800" dirty="0" smtClean="0"/>
              <a:t>turn  Game </a:t>
            </a:r>
            <a:r>
              <a:rPr lang="en-US" sz="1800" dirty="0"/>
              <a:t>over is initialize to true but that does not really</a:t>
            </a:r>
          </a:p>
          <a:p>
            <a:pPr marL="0" indent="0">
              <a:buNone/>
            </a:pPr>
            <a:r>
              <a:rPr lang="en-US" sz="1800" dirty="0"/>
              <a:t>matter for this program because after game </a:t>
            </a:r>
            <a:r>
              <a:rPr lang="en-US" sz="1800" dirty="0" smtClean="0"/>
              <a:t>loop game </a:t>
            </a:r>
            <a:r>
              <a:rPr lang="en-US" sz="1800" dirty="0"/>
              <a:t>check itself for winner.</a:t>
            </a:r>
            <a:endParaRPr lang="en-IN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920" y="4074667"/>
            <a:ext cx="9153053" cy="241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99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165463"/>
            <a:ext cx="4628606" cy="1105988"/>
          </a:xfrm>
        </p:spPr>
        <p:txBody>
          <a:bodyPr>
            <a:normAutofit/>
          </a:bodyPr>
          <a:lstStyle/>
          <a:p>
            <a:r>
              <a:rPr lang="en-IN" u="sng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Game loop</a:t>
            </a:r>
            <a:endParaRPr lang="en-IN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243" y="1271451"/>
            <a:ext cx="5347524" cy="4659721"/>
          </a:xfrm>
        </p:spPr>
      </p:pic>
      <p:sp>
        <p:nvSpPr>
          <p:cNvPr id="5" name="Rectangle 4"/>
          <p:cNvSpPr/>
          <p:nvPr/>
        </p:nvSpPr>
        <p:spPr>
          <a:xfrm>
            <a:off x="69670" y="1628507"/>
            <a:ext cx="610470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Candara" panose="020E0502030303020204" pitchFamily="34" charset="0"/>
              </a:rPr>
              <a:t>After initialization game began to move forward for </a:t>
            </a:r>
            <a:r>
              <a:rPr lang="en-US" sz="2400" dirty="0" smtClean="0">
                <a:solidFill>
                  <a:srgbClr val="FFFFFF"/>
                </a:solidFill>
                <a:latin typeface="Candara" panose="020E0502030303020204" pitchFamily="34" charset="0"/>
              </a:rPr>
              <a:t>main game </a:t>
            </a:r>
            <a:r>
              <a:rPr lang="en-US" sz="2400" dirty="0">
                <a:solidFill>
                  <a:srgbClr val="FFFFFF"/>
                </a:solidFill>
                <a:latin typeface="Candara" panose="020E0502030303020204" pitchFamily="34" charset="0"/>
              </a:rPr>
              <a:t>loop these loops are while and do while loop which </a:t>
            </a:r>
            <a:r>
              <a:rPr lang="en-US" sz="2400" dirty="0" smtClean="0">
                <a:solidFill>
                  <a:srgbClr val="FFFFFF"/>
                </a:solidFill>
                <a:latin typeface="Candara" panose="020E0502030303020204" pitchFamily="34" charset="0"/>
              </a:rPr>
              <a:t>are encapsulated </a:t>
            </a:r>
            <a:r>
              <a:rPr lang="en-US" sz="2400" dirty="0">
                <a:solidFill>
                  <a:srgbClr val="FFFFFF"/>
                </a:solidFill>
                <a:latin typeface="Candara" panose="020E0502030303020204" pitchFamily="34" charset="0"/>
              </a:rPr>
              <a:t>in statements that what to do or not to do</a:t>
            </a:r>
            <a:r>
              <a:rPr lang="en-US" sz="2400" dirty="0" smtClean="0">
                <a:solidFill>
                  <a:srgbClr val="FFFFFF"/>
                </a:solidFill>
                <a:latin typeface="Candara" panose="020E0502030303020204" pitchFamily="34" charset="0"/>
              </a:rPr>
              <a:t>.</a:t>
            </a:r>
          </a:p>
          <a:p>
            <a:endParaRPr lang="en-US" sz="2400" dirty="0">
              <a:solidFill>
                <a:srgbClr val="FFFFFF"/>
              </a:solidFill>
              <a:latin typeface="Candara" panose="020E0502030303020204" pitchFamily="34" charset="0"/>
            </a:endParaRPr>
          </a:p>
          <a:p>
            <a:endParaRPr lang="en-US" sz="2400" dirty="0">
              <a:solidFill>
                <a:srgbClr val="FFFFFF"/>
              </a:solidFill>
              <a:latin typeface="Candara" panose="020E0502030303020204" pitchFamily="34" charset="0"/>
            </a:endParaRPr>
          </a:p>
          <a:p>
            <a:r>
              <a:rPr lang="en-US" sz="2400" dirty="0">
                <a:solidFill>
                  <a:srgbClr val="FFFFFF"/>
                </a:solidFill>
                <a:latin typeface="Candara" panose="020E0502030303020204" pitchFamily="34" charset="0"/>
              </a:rPr>
              <a:t>Once we enter the game </a:t>
            </a:r>
            <a:r>
              <a:rPr lang="en-US" sz="2400" dirty="0" smtClean="0">
                <a:solidFill>
                  <a:srgbClr val="FFFFFF"/>
                </a:solidFill>
                <a:latin typeface="Candara" panose="020E0502030303020204" pitchFamily="34" charset="0"/>
              </a:rPr>
              <a:t>loop The </a:t>
            </a:r>
            <a:r>
              <a:rPr lang="en-US" sz="2400" dirty="0">
                <a:solidFill>
                  <a:srgbClr val="FFFFFF"/>
                </a:solidFill>
                <a:latin typeface="Candara" panose="020E0502030303020204" pitchFamily="34" charset="0"/>
              </a:rPr>
              <a:t>first thing will be done is print the game board </a:t>
            </a:r>
            <a:r>
              <a:rPr lang="en-US" sz="2400" dirty="0" smtClean="0">
                <a:solidFill>
                  <a:srgbClr val="FFFFFF"/>
                </a:solidFill>
                <a:latin typeface="Candara" panose="020E0502030303020204" pitchFamily="34" charset="0"/>
              </a:rPr>
              <a:t>which displays </a:t>
            </a:r>
            <a:r>
              <a:rPr lang="en-US" sz="2400" dirty="0">
                <a:solidFill>
                  <a:srgbClr val="FFFFFF"/>
                </a:solidFill>
                <a:latin typeface="Candara" panose="020E0502030303020204" pitchFamily="34" charset="0"/>
              </a:rPr>
              <a:t>the tic tac toe game board in console </a:t>
            </a:r>
            <a:r>
              <a:rPr lang="en-US" sz="2400" dirty="0" smtClean="0">
                <a:solidFill>
                  <a:srgbClr val="FFFFFF"/>
                </a:solidFill>
                <a:latin typeface="Candara" panose="020E0502030303020204" pitchFamily="34" charset="0"/>
              </a:rPr>
              <a:t>window Remember </a:t>
            </a:r>
            <a:r>
              <a:rPr lang="en-US" sz="2400" dirty="0">
                <a:solidFill>
                  <a:srgbClr val="FFFFFF"/>
                </a:solidFill>
                <a:latin typeface="Candara" panose="020E0502030303020204" pitchFamily="34" charset="0"/>
              </a:rPr>
              <a:t>we initialize these squares with characters from 1 </a:t>
            </a:r>
            <a:r>
              <a:rPr lang="en-US" sz="2400" dirty="0" smtClean="0">
                <a:solidFill>
                  <a:srgbClr val="FFFFFF"/>
                </a:solidFill>
                <a:latin typeface="Candara" panose="020E0502030303020204" pitchFamily="34" charset="0"/>
              </a:rPr>
              <a:t>to 9 </a:t>
            </a:r>
            <a:r>
              <a:rPr lang="en-US" sz="2400" dirty="0">
                <a:solidFill>
                  <a:srgbClr val="FFFFFF"/>
                </a:solidFill>
                <a:latin typeface="Candara" panose="020E0502030303020204" pitchFamily="34" charset="0"/>
              </a:rPr>
              <a:t>for basic console input and output.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739048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0047" y="357425"/>
            <a:ext cx="4733109" cy="1123406"/>
          </a:xfrm>
        </p:spPr>
        <p:txBody>
          <a:bodyPr>
            <a:normAutofit/>
          </a:bodyPr>
          <a:lstStyle/>
          <a:p>
            <a:r>
              <a:rPr lang="en-IN" u="sng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Game loop</a:t>
            </a:r>
            <a:endParaRPr lang="en-IN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935" y="2411640"/>
            <a:ext cx="5351388" cy="4024313"/>
          </a:xfrm>
        </p:spPr>
      </p:pic>
      <p:sp>
        <p:nvSpPr>
          <p:cNvPr id="7" name="Rectangle 6"/>
          <p:cNvSpPr/>
          <p:nvPr/>
        </p:nvSpPr>
        <p:spPr>
          <a:xfrm>
            <a:off x="235131" y="1776548"/>
            <a:ext cx="556477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FFFFFF"/>
                </a:solidFill>
                <a:latin typeface="Candara" panose="020E0502030303020204" pitchFamily="34" charset="0"/>
              </a:rPr>
              <a:t>Notice!! </a:t>
            </a:r>
            <a:r>
              <a:rPr lang="en-US" sz="2800" dirty="0">
                <a:solidFill>
                  <a:srgbClr val="FFFFFF"/>
                </a:solidFill>
                <a:latin typeface="Candara" panose="020E0502030303020204" pitchFamily="34" charset="0"/>
              </a:rPr>
              <a:t>that the console window</a:t>
            </a:r>
          </a:p>
          <a:p>
            <a:r>
              <a:rPr lang="en-US" sz="2800" dirty="0">
                <a:solidFill>
                  <a:srgbClr val="FFFFFF"/>
                </a:solidFill>
                <a:latin typeface="Candara" panose="020E0502030303020204" pitchFamily="34" charset="0"/>
              </a:rPr>
              <a:t>prompts the player for move</a:t>
            </a:r>
          </a:p>
          <a:p>
            <a:r>
              <a:rPr lang="en-US" sz="2800" dirty="0">
                <a:solidFill>
                  <a:srgbClr val="FFFFFF"/>
                </a:solidFill>
                <a:latin typeface="Candara" panose="020E0502030303020204" pitchFamily="34" charset="0"/>
              </a:rPr>
              <a:t>The player's moves are handled by</a:t>
            </a:r>
          </a:p>
          <a:p>
            <a:r>
              <a:rPr lang="en-US" sz="2800" dirty="0">
                <a:solidFill>
                  <a:srgbClr val="FFFFFF"/>
                </a:solidFill>
                <a:latin typeface="Candara" panose="020E0502030303020204" pitchFamily="34" charset="0"/>
              </a:rPr>
              <a:t>the next portion of code</a:t>
            </a:r>
            <a:endParaRPr lang="en-IN" sz="2800" dirty="0"/>
          </a:p>
        </p:txBody>
      </p:sp>
      <p:sp>
        <p:nvSpPr>
          <p:cNvPr id="8" name="Rectangle 7"/>
          <p:cNvSpPr/>
          <p:nvPr/>
        </p:nvSpPr>
        <p:spPr>
          <a:xfrm>
            <a:off x="3537446" y="1219200"/>
            <a:ext cx="86545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Candara" panose="020E0502030303020204" pitchFamily="34" charset="0"/>
              </a:rPr>
              <a:t>                                                                   </a:t>
            </a:r>
          </a:p>
          <a:p>
            <a:r>
              <a:rPr lang="en-US" dirty="0">
                <a:solidFill>
                  <a:srgbClr val="FFFFFF"/>
                </a:solidFill>
                <a:latin typeface="Candara" panose="020E0502030303020204" pitchFamily="34" charset="0"/>
              </a:rPr>
              <a:t> </a:t>
            </a:r>
            <a:r>
              <a:rPr lang="en-US" dirty="0" smtClean="0">
                <a:solidFill>
                  <a:srgbClr val="FFFFFF"/>
                </a:solidFill>
                <a:latin typeface="Candara" panose="020E0502030303020204" pitchFamily="34" charset="0"/>
              </a:rPr>
              <a:t>                                                                 </a:t>
            </a:r>
          </a:p>
          <a:p>
            <a:r>
              <a:rPr lang="en-US" sz="2000" dirty="0">
                <a:solidFill>
                  <a:schemeClr val="accent1"/>
                </a:solidFill>
                <a:latin typeface="Candara" panose="020E0502030303020204" pitchFamily="34" charset="0"/>
              </a:rPr>
              <a:t> </a:t>
            </a:r>
            <a:r>
              <a:rPr lang="en-US" sz="2000" dirty="0" smtClean="0">
                <a:solidFill>
                  <a:schemeClr val="accent1"/>
                </a:solidFill>
                <a:latin typeface="Candara" panose="020E0502030303020204" pitchFamily="34" charset="0"/>
              </a:rPr>
              <a:t>                                                 (When </a:t>
            </a:r>
            <a:r>
              <a:rPr lang="en-US" sz="2000" dirty="0">
                <a:solidFill>
                  <a:schemeClr val="accent1"/>
                </a:solidFill>
                <a:latin typeface="Candara" panose="020E0502030303020204" pitchFamily="34" charset="0"/>
              </a:rPr>
              <a:t>we run the program the board looks like </a:t>
            </a:r>
            <a:r>
              <a:rPr lang="en-US" sz="2000" dirty="0" smtClean="0">
                <a:solidFill>
                  <a:schemeClr val="accent1"/>
                </a:solidFill>
                <a:latin typeface="Candara" panose="020E0502030303020204" pitchFamily="34" charset="0"/>
              </a:rPr>
              <a:t>this</a:t>
            </a:r>
            <a:r>
              <a:rPr lang="en-US" dirty="0" smtClean="0">
                <a:solidFill>
                  <a:schemeClr val="accent1"/>
                </a:solidFill>
                <a:latin typeface="Candara" panose="020E0502030303020204" pitchFamily="34" charset="0"/>
              </a:rPr>
              <a:t>)</a:t>
            </a:r>
            <a:endParaRPr lang="en-I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64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18262" y="566057"/>
            <a:ext cx="8264435" cy="1010194"/>
          </a:xfrm>
        </p:spPr>
        <p:txBody>
          <a:bodyPr>
            <a:noAutofit/>
          </a:bodyPr>
          <a:lstStyle/>
          <a:p>
            <a:r>
              <a:rPr lang="en-IN" u="sng" dirty="0">
                <a:solidFill>
                  <a:schemeClr val="accent3"/>
                </a:solidFill>
              </a:rPr>
              <a:t>Game </a:t>
            </a:r>
            <a:r>
              <a:rPr lang="en-IN" u="sng" dirty="0" smtClean="0">
                <a:solidFill>
                  <a:schemeClr val="accent3"/>
                </a:solidFill>
              </a:rPr>
              <a:t>Loop( </a:t>
            </a:r>
            <a:r>
              <a:rPr lang="en-IN" u="sng" dirty="0">
                <a:solidFill>
                  <a:schemeClr val="accent3"/>
                </a:solidFill>
              </a:rPr>
              <a:t>player's moves )</a:t>
            </a:r>
            <a:endParaRPr lang="en-IN" sz="1600" u="sng" dirty="0">
              <a:solidFill>
                <a:schemeClr val="accent3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69965" y="2394857"/>
            <a:ext cx="525997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/>
            </a:r>
            <a:br>
              <a:rPr lang="en-IN" sz="16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US" sz="2400" dirty="0"/>
              <a:t>Each branch of the if statement makes two check, the first </a:t>
            </a:r>
            <a:r>
              <a:rPr lang="en-US" sz="2400" dirty="0" smtClean="0"/>
              <a:t>input check </a:t>
            </a:r>
            <a:r>
              <a:rPr lang="en-US" sz="2400" dirty="0"/>
              <a:t>that the input is valid digit </a:t>
            </a:r>
            <a:r>
              <a:rPr lang="en-US" sz="2400" dirty="0" smtClean="0"/>
              <a:t>from </a:t>
            </a:r>
            <a:r>
              <a:rPr lang="en-US" sz="2400" dirty="0"/>
              <a:t>1 to 9 and second check is </a:t>
            </a:r>
            <a:r>
              <a:rPr lang="en-US" sz="2400" dirty="0" smtClean="0"/>
              <a:t>for make </a:t>
            </a:r>
            <a:r>
              <a:rPr lang="en-US" sz="2400" dirty="0"/>
              <a:t>sure of the input is digit not an character, second check </a:t>
            </a:r>
            <a:r>
              <a:rPr lang="en-US" sz="2400" dirty="0" smtClean="0"/>
              <a:t>also make </a:t>
            </a:r>
            <a:r>
              <a:rPr lang="en-US" sz="2400" dirty="0"/>
              <a:t>sure that the number which is entered not </a:t>
            </a:r>
            <a:r>
              <a:rPr lang="en-US" sz="2400" dirty="0" smtClean="0"/>
              <a:t>entered  </a:t>
            </a:r>
            <a:r>
              <a:rPr lang="en-IN" sz="2400" dirty="0" smtClean="0"/>
              <a:t>Previously </a:t>
            </a:r>
            <a:r>
              <a:rPr lang="en-US" sz="2400" dirty="0" smtClean="0"/>
              <a:t>once </a:t>
            </a:r>
            <a:r>
              <a:rPr lang="en-US" sz="2400" dirty="0"/>
              <a:t>a player moves </a:t>
            </a:r>
            <a:r>
              <a:rPr lang="en-US" sz="2400" dirty="0" smtClean="0"/>
              <a:t>the </a:t>
            </a:r>
            <a:r>
              <a:rPr lang="en-IN" sz="2400" dirty="0" smtClean="0"/>
              <a:t>square </a:t>
            </a:r>
            <a:r>
              <a:rPr lang="en-IN" sz="2400" dirty="0"/>
              <a:t>changes like this.</a:t>
            </a:r>
            <a:r>
              <a:rPr lang="en-IN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457" t="6116" r="55987" b="10601"/>
          <a:stretch/>
        </p:blipFill>
        <p:spPr>
          <a:xfrm>
            <a:off x="6104709" y="2024486"/>
            <a:ext cx="4406537" cy="4161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93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209006"/>
            <a:ext cx="8610600" cy="1123405"/>
          </a:xfrm>
        </p:spPr>
        <p:txBody>
          <a:bodyPr/>
          <a:lstStyle/>
          <a:p>
            <a:r>
              <a:rPr lang="en-IN" u="sng" dirty="0">
                <a:solidFill>
                  <a:schemeClr val="accent3"/>
                </a:solidFill>
              </a:rPr>
              <a:t>Game Loop( player's moves )</a:t>
            </a:r>
            <a:endParaRPr lang="en-IN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3344090"/>
            <a:ext cx="12192000" cy="3513909"/>
          </a:xfrm>
        </p:spPr>
        <p:txBody>
          <a:bodyPr>
            <a:normAutofit/>
          </a:bodyPr>
          <a:lstStyle/>
          <a:p>
            <a:r>
              <a:rPr lang="en-US" dirty="0"/>
              <a:t>After the valid move the series of checks perform to check</a:t>
            </a:r>
          </a:p>
          <a:p>
            <a:pPr marL="0" indent="0">
              <a:buNone/>
            </a:pPr>
            <a:r>
              <a:rPr lang="en-IN" dirty="0"/>
              <a:t>the games conditions</a:t>
            </a:r>
            <a:r>
              <a:rPr lang="en-IN" dirty="0" smtClean="0"/>
              <a:t>.</a:t>
            </a:r>
          </a:p>
          <a:p>
            <a:endParaRPr lang="en-IN" dirty="0"/>
          </a:p>
          <a:p>
            <a:r>
              <a:rPr lang="en-US" dirty="0"/>
              <a:t>Note there are the nine ways to end the game, 8 conditions</a:t>
            </a:r>
          </a:p>
          <a:p>
            <a:pPr marL="0" indent="0">
              <a:buNone/>
            </a:pPr>
            <a:r>
              <a:rPr lang="en-US" dirty="0"/>
              <a:t>to win the game and 1 condition for draw the game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first conditions check the ending game </a:t>
            </a:r>
            <a:r>
              <a:rPr lang="en-US" dirty="0" smtClean="0"/>
              <a:t>condition </a:t>
            </a:r>
            <a:r>
              <a:rPr lang="en-IN" dirty="0" smtClean="0"/>
              <a:t>through</a:t>
            </a:r>
          </a:p>
          <a:p>
            <a:r>
              <a:rPr lang="en-IN" dirty="0" smtClean="0"/>
              <a:t> </a:t>
            </a:r>
            <a:r>
              <a:rPr lang="en-US" dirty="0" smtClean="0"/>
              <a:t>the </a:t>
            </a:r>
            <a:r>
              <a:rPr lang="en-US" dirty="0"/>
              <a:t>walls of 1st square.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807" y="3439885"/>
            <a:ext cx="3417147" cy="25603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658" y="1332411"/>
            <a:ext cx="9949055" cy="174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66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87437"/>
            <a:ext cx="8610600" cy="1026132"/>
          </a:xfrm>
        </p:spPr>
        <p:txBody>
          <a:bodyPr/>
          <a:lstStyle/>
          <a:p>
            <a:r>
              <a:rPr lang="en-IN" u="sng" dirty="0">
                <a:solidFill>
                  <a:schemeClr val="accent3"/>
                </a:solidFill>
              </a:rPr>
              <a:t>Game Loop( player's moves )</a:t>
            </a:r>
            <a:endParaRPr lang="en-IN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32710"/>
            <a:ext cx="10820400" cy="4685976"/>
          </a:xfrm>
        </p:spPr>
        <p:txBody>
          <a:bodyPr/>
          <a:lstStyle/>
          <a:p>
            <a:r>
              <a:rPr lang="en-US" sz="2800" dirty="0" smtClean="0"/>
              <a:t> </a:t>
            </a:r>
            <a:r>
              <a:rPr lang="en-US" sz="2800" dirty="0"/>
              <a:t>if statement handles the 2 cases from the 9th </a:t>
            </a:r>
            <a:r>
              <a:rPr lang="en-US" sz="2800" dirty="0" smtClean="0"/>
              <a:t>square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8910" y="2024962"/>
            <a:ext cx="3054019" cy="22908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7" y="2435694"/>
            <a:ext cx="8314440" cy="169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88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accent3"/>
                </a:solidFill>
              </a:rPr>
              <a:t>Game Loop( player's moves )</a:t>
            </a:r>
            <a:endParaRPr lang="en-IN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94171" y="3656294"/>
            <a:ext cx="4127889" cy="31039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1" y="3396343"/>
            <a:ext cx="7351202" cy="316423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30630" y="1857944"/>
            <a:ext cx="117914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FFFFFF"/>
                </a:solidFill>
                <a:latin typeface="Candara" panose="020E0502030303020204" pitchFamily="34" charset="0"/>
              </a:rPr>
              <a:t>if </a:t>
            </a:r>
            <a:r>
              <a:rPr lang="en-US" sz="3600" dirty="0">
                <a:solidFill>
                  <a:srgbClr val="FFFFFF"/>
                </a:solidFill>
                <a:latin typeface="Candara" panose="020E0502030303020204" pitchFamily="34" charset="0"/>
              </a:rPr>
              <a:t>statement handles the 4 cases </a:t>
            </a:r>
            <a:r>
              <a:rPr lang="en-US" sz="3600" dirty="0" smtClean="0">
                <a:solidFill>
                  <a:srgbClr val="FFFFFF"/>
                </a:solidFill>
                <a:latin typeface="Candara" panose="020E0502030303020204" pitchFamily="34" charset="0"/>
              </a:rPr>
              <a:t>from </a:t>
            </a:r>
            <a:r>
              <a:rPr lang="en-IN" sz="3600" dirty="0" smtClean="0">
                <a:solidFill>
                  <a:srgbClr val="FFFFFF"/>
                </a:solidFill>
                <a:latin typeface="Candara" panose="020E0502030303020204" pitchFamily="34" charset="0"/>
              </a:rPr>
              <a:t>the </a:t>
            </a:r>
            <a:r>
              <a:rPr lang="en-IN" sz="3600" dirty="0">
                <a:solidFill>
                  <a:srgbClr val="FFFFFF"/>
                </a:solidFill>
                <a:latin typeface="Candara" panose="020E0502030303020204" pitchFamily="34" charset="0"/>
              </a:rPr>
              <a:t>middle 5th square 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41251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accent3"/>
                </a:solidFill>
              </a:rPr>
              <a:t>Game Loop( player's moves )</a:t>
            </a:r>
            <a:endParaRPr lang="en-IN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194560"/>
            <a:ext cx="4833257" cy="4024125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rgbClr val="FFFFFF"/>
                </a:solidFill>
                <a:latin typeface="Candara" panose="020E0502030303020204" pitchFamily="34" charset="0"/>
              </a:rPr>
              <a:t>In each of these cases we check that the squares not equals to its number </a:t>
            </a:r>
            <a:r>
              <a:rPr lang="en-IN" sz="2400" dirty="0">
                <a:solidFill>
                  <a:srgbClr val="FFFFFF"/>
                </a:solidFill>
                <a:latin typeface="Candara" panose="020E0502030303020204" pitchFamily="34" charset="0"/>
              </a:rPr>
              <a:t>character.</a:t>
            </a:r>
          </a:p>
          <a:p>
            <a:endParaRPr lang="en-IN" sz="2400" dirty="0">
              <a:solidFill>
                <a:srgbClr val="FFFFFF"/>
              </a:solidFill>
              <a:latin typeface="Candara" panose="020E0502030303020204" pitchFamily="34" charset="0"/>
            </a:endParaRPr>
          </a:p>
          <a:p>
            <a:r>
              <a:rPr lang="en-US" sz="2400" dirty="0">
                <a:solidFill>
                  <a:srgbClr val="FFFFFF"/>
                </a:solidFill>
                <a:latin typeface="Candara" panose="020E0502030303020204" pitchFamily="34" charset="0"/>
              </a:rPr>
              <a:t>This check ensures that we have an extra O and the other two checks make sure that the other two squares have the same O in the series like this one</a:t>
            </a:r>
          </a:p>
          <a:p>
            <a:r>
              <a:rPr lang="en-US" sz="2400" dirty="0">
                <a:solidFill>
                  <a:srgbClr val="FFFFFF"/>
                </a:solidFill>
                <a:latin typeface="Candara" panose="020E0502030303020204" pitchFamily="34" charset="0"/>
              </a:rPr>
              <a:t>Those cases cover the win condition however game will be ended and draw like </a:t>
            </a:r>
            <a:r>
              <a:rPr lang="en-IN" sz="2400" dirty="0">
                <a:solidFill>
                  <a:srgbClr val="FFFFFF"/>
                </a:solidFill>
                <a:latin typeface="Candara" panose="020E0502030303020204" pitchFamily="34" charset="0"/>
              </a:rPr>
              <a:t>this.</a:t>
            </a:r>
            <a:endParaRPr lang="en-IN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727" y="4565469"/>
            <a:ext cx="2905273" cy="2168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1" y="2127835"/>
            <a:ext cx="4427722" cy="40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730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160" y="764373"/>
            <a:ext cx="10128069" cy="1293028"/>
          </a:xfrm>
        </p:spPr>
        <p:txBody>
          <a:bodyPr>
            <a:normAutofit/>
          </a:bodyPr>
          <a:lstStyle/>
          <a:p>
            <a:r>
              <a:rPr lang="en-IN" u="sng" dirty="0">
                <a:solidFill>
                  <a:schemeClr val="accent3"/>
                </a:solidFill>
              </a:rPr>
              <a:t>Game </a:t>
            </a:r>
            <a:r>
              <a:rPr lang="en-IN" u="sng" dirty="0" smtClean="0">
                <a:solidFill>
                  <a:schemeClr val="accent3"/>
                </a:solidFill>
              </a:rPr>
              <a:t>Loops</a:t>
            </a:r>
            <a:r>
              <a:rPr lang="en-IN" u="sng" dirty="0">
                <a:solidFill>
                  <a:schemeClr val="accent3"/>
                </a:solidFill>
              </a:rPr>
              <a:t> </a:t>
            </a:r>
            <a:r>
              <a:rPr lang="en-IN" u="sng" dirty="0" smtClean="0">
                <a:solidFill>
                  <a:schemeClr val="accent3"/>
                </a:solidFill>
              </a:rPr>
              <a:t>(Final </a:t>
            </a:r>
            <a:r>
              <a:rPr lang="en-IN" u="sng" dirty="0">
                <a:solidFill>
                  <a:schemeClr val="accent3"/>
                </a:solidFill>
              </a:rPr>
              <a:t>Check)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that we print the ending board of the </a:t>
            </a:r>
            <a:r>
              <a:rPr lang="en-US" dirty="0" smtClean="0"/>
              <a:t>game.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83" y="2790256"/>
            <a:ext cx="11221917" cy="342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63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6436659" cy="1293028"/>
          </a:xfrm>
        </p:spPr>
        <p:txBody>
          <a:bodyPr/>
          <a:lstStyle/>
          <a:p>
            <a:r>
              <a:rPr lang="en-IN" u="sng" dirty="0" smtClean="0">
                <a:solidFill>
                  <a:schemeClr val="accent3"/>
                </a:solidFill>
              </a:rPr>
              <a:t>Final screenshots</a:t>
            </a:r>
            <a:endParaRPr lang="en-IN" u="sng" dirty="0">
              <a:solidFill>
                <a:schemeClr val="accent3"/>
              </a:solidFill>
            </a:endParaRPr>
          </a:p>
        </p:txBody>
      </p:sp>
      <p:pic>
        <p:nvPicPr>
          <p:cNvPr id="1026" name="Picture 2" descr="IMG_20190901_2040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104" y="2194559"/>
            <a:ext cx="5401513" cy="402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Content Placeholder 4" descr="C:\Users\Gaurang Gupta\Videos\Captures\D__IMPO.college_projects_Mini Project in C Tic Tac Toe Game_mytictactoe.exe 01-09-2019 20_36_11 (2).png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2846" y="2194560"/>
            <a:ext cx="6118141" cy="4394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85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1" y="764373"/>
            <a:ext cx="4201886" cy="1293028"/>
          </a:xfrm>
        </p:spPr>
        <p:txBody>
          <a:bodyPr/>
          <a:lstStyle/>
          <a:p>
            <a:r>
              <a:rPr lang="en-IN" sz="5400" u="sng" dirty="0" smtClean="0">
                <a:solidFill>
                  <a:schemeClr val="accent1"/>
                </a:solidFill>
              </a:rPr>
              <a:t>CONTENT</a:t>
            </a:r>
            <a:r>
              <a:rPr lang="en-IN" u="sng" dirty="0" smtClean="0">
                <a:solidFill>
                  <a:schemeClr val="accent1"/>
                </a:solidFill>
              </a:rPr>
              <a:t> </a:t>
            </a:r>
            <a:endParaRPr lang="en-IN" u="sng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4400" dirty="0" smtClean="0"/>
              <a:t>Introduction</a:t>
            </a:r>
          </a:p>
          <a:p>
            <a:r>
              <a:rPr lang="en-IN" sz="4400" dirty="0" smtClean="0"/>
              <a:t>Header Files and Function  Used</a:t>
            </a:r>
          </a:p>
          <a:p>
            <a:r>
              <a:rPr lang="en-IN" sz="4400" dirty="0" smtClean="0"/>
              <a:t>Program Explanation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51963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0907639">
            <a:off x="675747" y="1146830"/>
            <a:ext cx="7871352" cy="4136551"/>
          </a:xfrm>
        </p:spPr>
        <p:txBody>
          <a:bodyPr>
            <a:normAutofit/>
          </a:bodyPr>
          <a:lstStyle/>
          <a:p>
            <a:r>
              <a:rPr lang="en-IN" sz="9600" dirty="0" smtClean="0">
                <a:solidFill>
                  <a:schemeClr val="accent1"/>
                </a:solidFill>
                <a:latin typeface="Algerian" panose="04020705040A02060702" pitchFamily="82" charset="0"/>
              </a:rPr>
              <a:t>Thank you</a:t>
            </a:r>
            <a:endParaRPr lang="en-IN" sz="9600" dirty="0">
              <a:solidFill>
                <a:schemeClr val="accent1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97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764373"/>
            <a:ext cx="9091749" cy="1293028"/>
          </a:xfrm>
        </p:spPr>
        <p:txBody>
          <a:bodyPr/>
          <a:lstStyle/>
          <a:p>
            <a:r>
              <a:rPr lang="en-IN" u="sng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Introduction to tic tac toe</a:t>
            </a:r>
            <a:endParaRPr lang="en-IN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Tic-tac-toe (or </a:t>
            </a:r>
            <a:r>
              <a:rPr lang="en-US" dirty="0" err="1"/>
              <a:t>Noughts</a:t>
            </a:r>
            <a:r>
              <a:rPr lang="en-US" dirty="0"/>
              <a:t> and crosses, </a:t>
            </a:r>
            <a:r>
              <a:rPr lang="en-US" dirty="0" err="1"/>
              <a:t>Xs</a:t>
            </a:r>
            <a:r>
              <a:rPr lang="en-US" dirty="0"/>
              <a:t> and </a:t>
            </a:r>
            <a:r>
              <a:rPr lang="en-US" dirty="0" err="1"/>
              <a:t>Os</a:t>
            </a:r>
            <a:r>
              <a:rPr lang="en-US" dirty="0"/>
              <a:t>) is a </a:t>
            </a:r>
            <a:r>
              <a:rPr lang="en-US" dirty="0" smtClean="0"/>
              <a:t>pencil and-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paper game for two players, X and O, who take turns</a:t>
            </a:r>
          </a:p>
          <a:p>
            <a:pPr marL="0" indent="0">
              <a:buNone/>
            </a:pPr>
            <a:r>
              <a:rPr lang="en-US" dirty="0"/>
              <a:t>marking the spaces in a 3×3 grid. The player who succeeds in</a:t>
            </a:r>
          </a:p>
          <a:p>
            <a:pPr marL="0" indent="0">
              <a:buNone/>
            </a:pPr>
            <a:r>
              <a:rPr lang="en-US" dirty="0"/>
              <a:t>placing three respective marks in a horizontal, vertical, or</a:t>
            </a:r>
          </a:p>
          <a:p>
            <a:pPr marL="0" indent="0">
              <a:buNone/>
            </a:pPr>
            <a:r>
              <a:rPr lang="en-US" dirty="0"/>
              <a:t>diagonal row wins the game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dirty="0"/>
              <a:t>This program is a game program, Tic Tac</a:t>
            </a:r>
          </a:p>
          <a:p>
            <a:pPr marL="0" indent="0" algn="r">
              <a:buNone/>
            </a:pPr>
            <a:r>
              <a:rPr lang="en-US" dirty="0"/>
              <a:t>Toe. Most of us have played this game in</a:t>
            </a:r>
          </a:p>
          <a:p>
            <a:pPr marL="0" indent="0" algn="r">
              <a:buNone/>
            </a:pPr>
            <a:r>
              <a:rPr lang="en-US" dirty="0"/>
              <a:t>school days, we have make a </a:t>
            </a:r>
            <a:r>
              <a:rPr lang="en-US" dirty="0" smtClean="0"/>
              <a:t>C</a:t>
            </a:r>
            <a:endParaRPr lang="en-US" dirty="0"/>
          </a:p>
          <a:p>
            <a:pPr marL="0" indent="0" algn="r">
              <a:buNone/>
            </a:pPr>
            <a:r>
              <a:rPr lang="en-IN" dirty="0"/>
              <a:t>program on it.</a:t>
            </a:r>
          </a:p>
        </p:txBody>
      </p:sp>
    </p:spTree>
    <p:extLst>
      <p:ext uri="{BB962C8B-B14F-4D97-AF65-F5344CB8AC3E}">
        <p14:creationId xmlns:p14="http://schemas.microsoft.com/office/powerpoint/2010/main" val="14649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78674"/>
            <a:ext cx="11506200" cy="5940011"/>
          </a:xfrm>
        </p:spPr>
        <p:txBody>
          <a:bodyPr/>
          <a:lstStyle/>
          <a:p>
            <a:pPr marL="0" indent="0" algn="r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dirty="0" smtClean="0">
                <a:solidFill>
                  <a:schemeClr val="accent1"/>
                </a:solidFill>
              </a:rPr>
              <a:t>(A sample screen shot)</a:t>
            </a:r>
            <a:endParaRPr lang="en-US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This </a:t>
            </a:r>
            <a:r>
              <a:rPr lang="en-US" dirty="0"/>
              <a:t>game uses board to control players</a:t>
            </a:r>
          </a:p>
          <a:p>
            <a:pPr marL="0" indent="0">
              <a:buNone/>
            </a:pPr>
            <a:r>
              <a:rPr lang="en-US" dirty="0"/>
              <a:t>In each turn players enter a number and</a:t>
            </a:r>
          </a:p>
          <a:p>
            <a:pPr marL="0" indent="0">
              <a:buNone/>
            </a:pPr>
            <a:r>
              <a:rPr lang="en-IN" dirty="0"/>
              <a:t>choose a </a:t>
            </a:r>
            <a:r>
              <a:rPr lang="en-IN" dirty="0" smtClean="0"/>
              <a:t>move</a:t>
            </a:r>
            <a:endParaRPr lang="en-IN" dirty="0"/>
          </a:p>
          <a:p>
            <a:pPr marL="0" indent="0">
              <a:buNone/>
            </a:pPr>
            <a:r>
              <a:rPr lang="en-US" dirty="0"/>
              <a:t>Simplify programing assumes that player</a:t>
            </a:r>
          </a:p>
          <a:p>
            <a:pPr marL="0" indent="0">
              <a:buNone/>
            </a:pPr>
            <a:r>
              <a:rPr lang="en-US" dirty="0"/>
              <a:t>one always moves first and uses X's</a:t>
            </a:r>
          </a:p>
          <a:p>
            <a:pPr marL="0" indent="0">
              <a:buNone/>
            </a:pPr>
            <a:r>
              <a:rPr lang="en-US" dirty="0"/>
              <a:t>Player two moves at 2nd position and</a:t>
            </a:r>
          </a:p>
          <a:p>
            <a:pPr marL="0" indent="0">
              <a:buNone/>
            </a:pPr>
            <a:r>
              <a:rPr lang="en-IN" dirty="0"/>
              <a:t>uses O's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810" y="1158240"/>
            <a:ext cx="5180315" cy="469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74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714" y="764373"/>
            <a:ext cx="9448800" cy="1293028"/>
          </a:xfrm>
        </p:spPr>
        <p:txBody>
          <a:bodyPr/>
          <a:lstStyle/>
          <a:p>
            <a:r>
              <a:rPr lang="en-IN" u="sng" dirty="0" err="1" smtClean="0">
                <a:solidFill>
                  <a:schemeClr val="accent1"/>
                </a:solidFill>
              </a:rPr>
              <a:t>Headerfiles</a:t>
            </a:r>
            <a:r>
              <a:rPr lang="en-IN" u="sng" dirty="0" smtClean="0">
                <a:solidFill>
                  <a:schemeClr val="accent1"/>
                </a:solidFill>
              </a:rPr>
              <a:t>  and functions used</a:t>
            </a:r>
            <a:endParaRPr lang="en-IN" u="sng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328160"/>
          </a:xfrm>
        </p:spPr>
        <p:txBody>
          <a:bodyPr>
            <a:normAutofit fontScale="85000" lnSpcReduction="20000"/>
          </a:bodyPr>
          <a:lstStyle/>
          <a:p>
            <a:r>
              <a:rPr lang="en-IN" u="sng" dirty="0" smtClean="0">
                <a:solidFill>
                  <a:schemeClr val="accent6"/>
                </a:solidFill>
              </a:rPr>
              <a:t>                                                       </a:t>
            </a:r>
            <a:r>
              <a:rPr lang="en-IN" u="sng" dirty="0" err="1" smtClean="0">
                <a:solidFill>
                  <a:schemeClr val="accent6"/>
                </a:solidFill>
              </a:rPr>
              <a:t>Headerfiles</a:t>
            </a:r>
            <a:r>
              <a:rPr lang="en-IN" u="sng" dirty="0" smtClean="0">
                <a:solidFill>
                  <a:schemeClr val="accent6"/>
                </a:solidFill>
              </a:rPr>
              <a:t>:</a:t>
            </a:r>
          </a:p>
          <a:p>
            <a:endParaRPr lang="en-IN" dirty="0" smtClean="0"/>
          </a:p>
          <a:p>
            <a:r>
              <a:rPr lang="en-IN" dirty="0" smtClean="0">
                <a:solidFill>
                  <a:schemeClr val="accent2"/>
                </a:solidFill>
              </a:rPr>
              <a:t>#include &lt;</a:t>
            </a:r>
            <a:r>
              <a:rPr lang="en-IN" dirty="0" err="1" smtClean="0">
                <a:solidFill>
                  <a:schemeClr val="accent2"/>
                </a:solidFill>
              </a:rPr>
              <a:t>stdio.h</a:t>
            </a:r>
            <a:r>
              <a:rPr lang="en-IN" dirty="0" smtClean="0">
                <a:solidFill>
                  <a:schemeClr val="accent2"/>
                </a:solidFill>
              </a:rPr>
              <a:t>&gt;</a:t>
            </a:r>
          </a:p>
          <a:p>
            <a:r>
              <a:rPr lang="en-IN" dirty="0" smtClean="0">
                <a:solidFill>
                  <a:schemeClr val="accent2"/>
                </a:solidFill>
              </a:rPr>
              <a:t>#include&lt;</a:t>
            </a:r>
            <a:r>
              <a:rPr lang="en-IN" dirty="0" err="1" smtClean="0">
                <a:solidFill>
                  <a:schemeClr val="accent2"/>
                </a:solidFill>
              </a:rPr>
              <a:t>conio.h</a:t>
            </a:r>
            <a:r>
              <a:rPr lang="en-IN" dirty="0" smtClean="0">
                <a:solidFill>
                  <a:schemeClr val="accent2"/>
                </a:solidFill>
              </a:rPr>
              <a:t>&gt;</a:t>
            </a:r>
          </a:p>
          <a:p>
            <a:r>
              <a:rPr lang="en-IN" dirty="0">
                <a:solidFill>
                  <a:schemeClr val="accent2"/>
                </a:solidFill>
              </a:rPr>
              <a:t>#include &lt;</a:t>
            </a:r>
            <a:r>
              <a:rPr lang="en-IN" dirty="0" err="1">
                <a:solidFill>
                  <a:schemeClr val="accent2"/>
                </a:solidFill>
              </a:rPr>
              <a:t>windows.h</a:t>
            </a:r>
            <a:r>
              <a:rPr lang="en-IN" dirty="0">
                <a:solidFill>
                  <a:schemeClr val="accent2"/>
                </a:solidFill>
              </a:rPr>
              <a:t>&gt;</a:t>
            </a:r>
          </a:p>
          <a:p>
            <a:r>
              <a:rPr lang="en-IN" dirty="0">
                <a:solidFill>
                  <a:schemeClr val="accent2"/>
                </a:solidFill>
              </a:rPr>
              <a:t>#include &lt;</a:t>
            </a:r>
            <a:r>
              <a:rPr lang="en-IN" dirty="0" err="1">
                <a:solidFill>
                  <a:schemeClr val="accent2"/>
                </a:solidFill>
              </a:rPr>
              <a:t>process.h</a:t>
            </a:r>
            <a:r>
              <a:rPr lang="en-IN" dirty="0">
                <a:solidFill>
                  <a:schemeClr val="accent2"/>
                </a:solidFill>
              </a:rPr>
              <a:t>&gt;</a:t>
            </a:r>
          </a:p>
          <a:p>
            <a:endParaRPr lang="en-IN" dirty="0" smtClean="0">
              <a:solidFill>
                <a:schemeClr val="accent2"/>
              </a:solidFill>
            </a:endParaRPr>
          </a:p>
          <a:p>
            <a:endParaRPr lang="en-IN" dirty="0"/>
          </a:p>
          <a:p>
            <a:r>
              <a:rPr lang="en-IN" u="sng" dirty="0" smtClean="0">
                <a:solidFill>
                  <a:schemeClr val="accent6"/>
                </a:solidFill>
              </a:rPr>
              <a:t>                                                        functions:</a:t>
            </a:r>
          </a:p>
          <a:p>
            <a:r>
              <a:rPr lang="en-IN" dirty="0">
                <a:solidFill>
                  <a:schemeClr val="accent2"/>
                </a:solidFill>
              </a:rPr>
              <a:t>Void </a:t>
            </a:r>
            <a:r>
              <a:rPr lang="en-IN" dirty="0" err="1">
                <a:solidFill>
                  <a:schemeClr val="accent2"/>
                </a:solidFill>
              </a:rPr>
              <a:t>gotoxy</a:t>
            </a:r>
            <a:r>
              <a:rPr lang="en-IN" dirty="0" smtClean="0">
                <a:solidFill>
                  <a:schemeClr val="accent2"/>
                </a:solidFill>
              </a:rPr>
              <a:t>();</a:t>
            </a:r>
          </a:p>
          <a:p>
            <a:r>
              <a:rPr lang="en-IN" dirty="0" err="1" smtClean="0">
                <a:solidFill>
                  <a:schemeClr val="accent2"/>
                </a:solidFill>
              </a:rPr>
              <a:t>int</a:t>
            </a:r>
            <a:r>
              <a:rPr lang="en-IN" dirty="0" smtClean="0">
                <a:solidFill>
                  <a:schemeClr val="accent2"/>
                </a:solidFill>
              </a:rPr>
              <a:t> </a:t>
            </a:r>
            <a:r>
              <a:rPr lang="en-IN" dirty="0" err="1">
                <a:solidFill>
                  <a:schemeClr val="accent2"/>
                </a:solidFill>
              </a:rPr>
              <a:t>checkwin</a:t>
            </a:r>
            <a:r>
              <a:rPr lang="en-IN" dirty="0">
                <a:solidFill>
                  <a:schemeClr val="accent2"/>
                </a:solidFill>
              </a:rPr>
              <a:t>();</a:t>
            </a:r>
          </a:p>
          <a:p>
            <a:r>
              <a:rPr lang="en-IN" dirty="0">
                <a:solidFill>
                  <a:schemeClr val="accent2"/>
                </a:solidFill>
              </a:rPr>
              <a:t>void board();</a:t>
            </a:r>
          </a:p>
          <a:p>
            <a:r>
              <a:rPr lang="en-IN" dirty="0" smtClean="0">
                <a:solidFill>
                  <a:schemeClr val="accent2"/>
                </a:solidFill>
              </a:rPr>
              <a:t>system</a:t>
            </a:r>
            <a:r>
              <a:rPr lang="en-IN" dirty="0">
                <a:solidFill>
                  <a:schemeClr val="accent2"/>
                </a:solidFill>
              </a:rPr>
              <a:t>("</a:t>
            </a:r>
            <a:r>
              <a:rPr lang="en-IN" dirty="0" err="1">
                <a:solidFill>
                  <a:schemeClr val="accent2"/>
                </a:solidFill>
              </a:rPr>
              <a:t>cls</a:t>
            </a:r>
            <a:r>
              <a:rPr lang="en-IN" dirty="0">
                <a:solidFill>
                  <a:schemeClr val="accent2"/>
                </a:solidFill>
              </a:rPr>
              <a:t>");</a:t>
            </a:r>
          </a:p>
        </p:txBody>
      </p:sp>
    </p:spTree>
    <p:extLst>
      <p:ext uri="{BB962C8B-B14F-4D97-AF65-F5344CB8AC3E}">
        <p14:creationId xmlns:p14="http://schemas.microsoft.com/office/powerpoint/2010/main" val="2085562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5421086" cy="1293028"/>
          </a:xfrm>
        </p:spPr>
        <p:txBody>
          <a:bodyPr/>
          <a:lstStyle/>
          <a:p>
            <a:r>
              <a:rPr lang="en-IN" u="sng" dirty="0" smtClean="0">
                <a:solidFill>
                  <a:schemeClr val="accent2"/>
                </a:solidFill>
              </a:rPr>
              <a:t>#include &lt;</a:t>
            </a:r>
            <a:r>
              <a:rPr lang="en-IN" u="sng" dirty="0" err="1" smtClean="0">
                <a:solidFill>
                  <a:schemeClr val="accent2"/>
                </a:solidFill>
              </a:rPr>
              <a:t>stdio.h</a:t>
            </a:r>
            <a:r>
              <a:rPr lang="en-IN" u="sng" dirty="0" smtClean="0">
                <a:solidFill>
                  <a:schemeClr val="accent2"/>
                </a:solidFill>
              </a:rPr>
              <a:t>&gt;</a:t>
            </a:r>
            <a:endParaRPr lang="en-IN" u="sng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Its a pre processor that we use before writing our main program. This is also called as system library which contains the definition of some pre defined functions. </a:t>
            </a:r>
            <a:r>
              <a:rPr lang="en-US" dirty="0" err="1"/>
              <a:t>Stdio</a:t>
            </a:r>
            <a:r>
              <a:rPr lang="en-US" dirty="0"/>
              <a:t> mean standard input and output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This system library contains definitions of : </a:t>
            </a:r>
            <a:r>
              <a:rPr lang="en-US" dirty="0" err="1">
                <a:solidFill>
                  <a:schemeClr val="accent1"/>
                </a:solidFill>
              </a:rPr>
              <a:t>printf</a:t>
            </a:r>
            <a:r>
              <a:rPr lang="en-US" dirty="0">
                <a:solidFill>
                  <a:schemeClr val="accent1"/>
                </a:solidFill>
              </a:rPr>
              <a:t>(), </a:t>
            </a:r>
            <a:r>
              <a:rPr lang="en-US" dirty="0" err="1">
                <a:solidFill>
                  <a:schemeClr val="accent1"/>
                </a:solidFill>
              </a:rPr>
              <a:t>scanf</a:t>
            </a:r>
            <a:r>
              <a:rPr lang="en-US" dirty="0">
                <a:solidFill>
                  <a:schemeClr val="accent1"/>
                </a:solidFill>
              </a:rPr>
              <a:t>(), puts(), </a:t>
            </a:r>
            <a:r>
              <a:rPr lang="en-US" dirty="0" err="1">
                <a:solidFill>
                  <a:schemeClr val="accent1"/>
                </a:solidFill>
              </a:rPr>
              <a:t>grts</a:t>
            </a:r>
            <a:r>
              <a:rPr lang="en-US" dirty="0">
                <a:solidFill>
                  <a:schemeClr val="accent1"/>
                </a:solidFill>
              </a:rPr>
              <a:t>(), </a:t>
            </a:r>
            <a:r>
              <a:rPr lang="en-US" dirty="0" err="1">
                <a:solidFill>
                  <a:schemeClr val="accent1"/>
                </a:solidFill>
              </a:rPr>
              <a:t>fgetc</a:t>
            </a:r>
            <a:r>
              <a:rPr lang="en-US" dirty="0">
                <a:solidFill>
                  <a:schemeClr val="accent1"/>
                </a:solidFill>
              </a:rPr>
              <a:t>()</a:t>
            </a:r>
            <a:r>
              <a:rPr lang="en-US" dirty="0"/>
              <a:t>, and many more functions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If you don't use </a:t>
            </a:r>
            <a:r>
              <a:rPr lang="en-US" dirty="0" err="1"/>
              <a:t>stdio.h</a:t>
            </a:r>
            <a:r>
              <a:rPr lang="en-US" dirty="0"/>
              <a:t> and you use </a:t>
            </a:r>
            <a:r>
              <a:rPr lang="en-US" dirty="0" err="1">
                <a:solidFill>
                  <a:schemeClr val="accent1"/>
                </a:solidFill>
              </a:rPr>
              <a:t>printf</a:t>
            </a:r>
            <a:r>
              <a:rPr lang="en-US" dirty="0">
                <a:solidFill>
                  <a:schemeClr val="accent1"/>
                </a:solidFill>
              </a:rPr>
              <a:t>() </a:t>
            </a:r>
            <a:r>
              <a:rPr lang="en-US" dirty="0"/>
              <a:t>function the compiler will not to be able to get the </a:t>
            </a:r>
            <a:r>
              <a:rPr lang="en-US" dirty="0" err="1"/>
              <a:t>defination</a:t>
            </a:r>
            <a:r>
              <a:rPr lang="en-US" dirty="0"/>
              <a:t> pf </a:t>
            </a:r>
            <a:r>
              <a:rPr lang="en-US" dirty="0" err="1"/>
              <a:t>printf</a:t>
            </a:r>
            <a:r>
              <a:rPr lang="en-US" dirty="0"/>
              <a:t> to perform printing task.</a:t>
            </a:r>
          </a:p>
        </p:txBody>
      </p:sp>
    </p:spTree>
    <p:extLst>
      <p:ext uri="{BB962C8B-B14F-4D97-AF65-F5344CB8AC3E}">
        <p14:creationId xmlns:p14="http://schemas.microsoft.com/office/powerpoint/2010/main" val="144209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3882" y="719550"/>
            <a:ext cx="6126480" cy="1293028"/>
          </a:xfrm>
        </p:spPr>
        <p:txBody>
          <a:bodyPr/>
          <a:lstStyle/>
          <a:p>
            <a:r>
              <a:rPr lang="en-IN" u="sng" dirty="0" smtClean="0">
                <a:solidFill>
                  <a:schemeClr val="accent2"/>
                </a:solidFill>
              </a:rPr>
              <a:t>#include&lt;</a:t>
            </a:r>
            <a:r>
              <a:rPr lang="en-IN" u="sng" dirty="0" err="1" smtClean="0">
                <a:solidFill>
                  <a:schemeClr val="accent2"/>
                </a:solidFill>
              </a:rPr>
              <a:t>conio.h</a:t>
            </a:r>
            <a:r>
              <a:rPr lang="en-IN" u="sng" dirty="0" smtClean="0">
                <a:solidFill>
                  <a:schemeClr val="accent2"/>
                </a:solidFill>
              </a:rPr>
              <a:t>&gt;</a:t>
            </a:r>
            <a:endParaRPr lang="en-IN" u="sng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basically used in </a:t>
            </a:r>
            <a:r>
              <a:rPr lang="en-US" b="1" i="1" dirty="0">
                <a:solidFill>
                  <a:schemeClr val="accent1"/>
                </a:solidFill>
              </a:rPr>
              <a:t>Turbo C++ IDE. </a:t>
            </a:r>
            <a:r>
              <a:rPr lang="en-US" dirty="0"/>
              <a:t>It has two important functions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b="1" dirty="0" err="1">
                <a:solidFill>
                  <a:schemeClr val="accent1"/>
                </a:solidFill>
              </a:rPr>
              <a:t>clrscr</a:t>
            </a:r>
            <a:r>
              <a:rPr lang="en-US" b="1" dirty="0">
                <a:solidFill>
                  <a:schemeClr val="accent1"/>
                </a:solidFill>
              </a:rPr>
              <a:t>()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b="1" dirty="0">
                <a:solidFill>
                  <a:schemeClr val="accent1"/>
                </a:solidFill>
              </a:rPr>
              <a:t>-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This is used to clear the previous output in the output window. If we don’t use it in our program then the output window will become messy.</a:t>
            </a:r>
          </a:p>
          <a:p>
            <a:r>
              <a:rPr lang="en-US" b="1" dirty="0" err="1">
                <a:solidFill>
                  <a:schemeClr val="accent1"/>
                </a:solidFill>
              </a:rPr>
              <a:t>getch</a:t>
            </a:r>
            <a:r>
              <a:rPr lang="en-US" b="1" dirty="0">
                <a:solidFill>
                  <a:schemeClr val="accent1"/>
                </a:solidFill>
              </a:rPr>
              <a:t>() - </a:t>
            </a:r>
            <a:r>
              <a:rPr lang="en-US" dirty="0"/>
              <a:t>This function is used to hold the output window, otherwise when you run your code it will display the output window for just a fraction of second. So, it is necessary to use it, if we want to hold our output screen.</a:t>
            </a:r>
          </a:p>
        </p:txBody>
      </p:sp>
    </p:spTree>
    <p:extLst>
      <p:ext uri="{BB962C8B-B14F-4D97-AF65-F5344CB8AC3E}">
        <p14:creationId xmlns:p14="http://schemas.microsoft.com/office/powerpoint/2010/main" val="74428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6527074" cy="1293028"/>
          </a:xfrm>
        </p:spPr>
        <p:txBody>
          <a:bodyPr/>
          <a:lstStyle/>
          <a:p>
            <a:r>
              <a:rPr lang="en-IN" u="sng" dirty="0" smtClean="0">
                <a:solidFill>
                  <a:schemeClr val="accent2"/>
                </a:solidFill>
              </a:rPr>
              <a:t>#include&lt;</a:t>
            </a:r>
            <a:r>
              <a:rPr lang="en-IN" u="sng" dirty="0" err="1" smtClean="0">
                <a:solidFill>
                  <a:schemeClr val="accent2"/>
                </a:solidFill>
              </a:rPr>
              <a:t>windows.h</a:t>
            </a:r>
            <a:r>
              <a:rPr lang="en-IN" u="sng" dirty="0" smtClean="0">
                <a:solidFill>
                  <a:schemeClr val="accent2"/>
                </a:solidFill>
              </a:rPr>
              <a:t>&gt;</a:t>
            </a:r>
            <a:endParaRPr lang="en-IN" u="sng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header file </a:t>
            </a:r>
            <a:r>
              <a:rPr lang="en-US" b="1" dirty="0" err="1"/>
              <a:t>Windows.h</a:t>
            </a:r>
            <a:r>
              <a:rPr lang="en-US" dirty="0"/>
              <a:t>, is base header file for Win32 programming, its contain declaration of almost all basic windows macros and different </a:t>
            </a:r>
            <a:r>
              <a:rPr lang="en-US" dirty="0" err="1" smtClean="0"/>
              <a:t>typesdef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err="1"/>
              <a:t>Window.h</a:t>
            </a:r>
            <a:r>
              <a:rPr lang="en-US" dirty="0"/>
              <a:t> also contain declaration of from basic windows </a:t>
            </a:r>
            <a:r>
              <a:rPr lang="en-US" dirty="0" err="1"/>
              <a:t>dll</a:t>
            </a:r>
            <a:r>
              <a:rPr lang="en-US" dirty="0"/>
              <a:t> like User32.dll, which contain </a:t>
            </a:r>
            <a:r>
              <a:rPr lang="en-US" dirty="0" err="1"/>
              <a:t>api’s</a:t>
            </a:r>
            <a:r>
              <a:rPr lang="en-US" dirty="0"/>
              <a:t> for accessing heart of Operating system.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651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6535783" cy="1293028"/>
          </a:xfrm>
        </p:spPr>
        <p:txBody>
          <a:bodyPr/>
          <a:lstStyle/>
          <a:p>
            <a:r>
              <a:rPr lang="en-IN" u="sng" dirty="0" smtClean="0">
                <a:solidFill>
                  <a:schemeClr val="accent2"/>
                </a:solidFill>
              </a:rPr>
              <a:t>#include&lt;</a:t>
            </a:r>
            <a:r>
              <a:rPr lang="en-IN" u="sng" dirty="0" err="1" smtClean="0">
                <a:solidFill>
                  <a:schemeClr val="accent2"/>
                </a:solidFill>
              </a:rPr>
              <a:t>process.h</a:t>
            </a:r>
            <a:r>
              <a:rPr lang="en-IN" u="sng" dirty="0" smtClean="0">
                <a:solidFill>
                  <a:schemeClr val="accent2"/>
                </a:solidFill>
              </a:rPr>
              <a:t>&gt;</a:t>
            </a:r>
            <a:endParaRPr lang="en-IN" u="sng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process.h</a:t>
            </a:r>
            <a:r>
              <a:rPr lang="en-US" dirty="0"/>
              <a:t>’ is a header file which includes macros and declarations. These are especially used during work with thread and processes. There is no standard for </a:t>
            </a:r>
            <a:r>
              <a:rPr lang="en-US" dirty="0" err="1"/>
              <a:t>process.h</a:t>
            </a:r>
            <a:r>
              <a:rPr lang="en-US" dirty="0"/>
              <a:t> functions. They depend on compiler which we use.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891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268</TotalTime>
  <Words>886</Words>
  <Application>Microsoft Office PowerPoint</Application>
  <PresentationFormat>Widescreen</PresentationFormat>
  <Paragraphs>106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Algerian</vt:lpstr>
      <vt:lpstr>Arial</vt:lpstr>
      <vt:lpstr>Bahnschrift SemiBold</vt:lpstr>
      <vt:lpstr>Candara</vt:lpstr>
      <vt:lpstr>Century Gothic</vt:lpstr>
      <vt:lpstr>Vapor Trail</vt:lpstr>
      <vt:lpstr>Mini project –TIC TAC TOE</vt:lpstr>
      <vt:lpstr>CONTENT </vt:lpstr>
      <vt:lpstr>Introduction to tic tac toe</vt:lpstr>
      <vt:lpstr>PowerPoint Presentation</vt:lpstr>
      <vt:lpstr>Headerfiles  and functions used</vt:lpstr>
      <vt:lpstr>#include &lt;stdio.h&gt;</vt:lpstr>
      <vt:lpstr>#include&lt;conio.h&gt;</vt:lpstr>
      <vt:lpstr>#include&lt;windows.h&gt;</vt:lpstr>
      <vt:lpstr>#include&lt;process.h&gt;</vt:lpstr>
      <vt:lpstr>Initialization Of Variables &amp; explanatory statements</vt:lpstr>
      <vt:lpstr>Game loop</vt:lpstr>
      <vt:lpstr>Game loop</vt:lpstr>
      <vt:lpstr>Game Loop( player's moves )</vt:lpstr>
      <vt:lpstr>Game Loop( player's moves )</vt:lpstr>
      <vt:lpstr>Game Loop( player's moves )</vt:lpstr>
      <vt:lpstr>Game Loop( player's moves )</vt:lpstr>
      <vt:lpstr>Game Loop( player's moves )</vt:lpstr>
      <vt:lpstr>Game Loops (Final Check)</vt:lpstr>
      <vt:lpstr>Final screenshots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–TIC TAC TOE</dc:title>
  <dc:creator>gaurang gupta</dc:creator>
  <cp:lastModifiedBy>gaurang gupta</cp:lastModifiedBy>
  <cp:revision>20</cp:revision>
  <dcterms:created xsi:type="dcterms:W3CDTF">2019-08-30T18:11:55Z</dcterms:created>
  <dcterms:modified xsi:type="dcterms:W3CDTF">2019-10-10T15:43:52Z</dcterms:modified>
</cp:coreProperties>
</file>

<file path=docProps/thumbnail.jpeg>
</file>